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394" r:id="rId3"/>
    <p:sldId id="538" r:id="rId4"/>
    <p:sldId id="539" r:id="rId5"/>
    <p:sldId id="540" r:id="rId6"/>
    <p:sldId id="541" r:id="rId7"/>
    <p:sldId id="542" r:id="rId8"/>
    <p:sldId id="543" r:id="rId9"/>
    <p:sldId id="547" r:id="rId10"/>
    <p:sldId id="548" r:id="rId11"/>
    <p:sldId id="549" r:id="rId12"/>
    <p:sldId id="550" r:id="rId13"/>
    <p:sldId id="551" r:id="rId14"/>
    <p:sldId id="552" r:id="rId15"/>
    <p:sldId id="554" r:id="rId16"/>
    <p:sldId id="621" r:id="rId17"/>
    <p:sldId id="556" r:id="rId18"/>
    <p:sldId id="558" r:id="rId19"/>
    <p:sldId id="561" r:id="rId20"/>
    <p:sldId id="562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73" r:id="rId31"/>
    <p:sldId id="574" r:id="rId32"/>
    <p:sldId id="582" r:id="rId33"/>
    <p:sldId id="583" r:id="rId34"/>
    <p:sldId id="584" r:id="rId35"/>
    <p:sldId id="585" r:id="rId36"/>
    <p:sldId id="586" r:id="rId37"/>
    <p:sldId id="587" r:id="rId38"/>
    <p:sldId id="588" r:id="rId39"/>
    <p:sldId id="589" r:id="rId40"/>
    <p:sldId id="591" r:id="rId41"/>
    <p:sldId id="592" r:id="rId42"/>
    <p:sldId id="593" r:id="rId43"/>
    <p:sldId id="594" r:id="rId44"/>
    <p:sldId id="595" r:id="rId45"/>
    <p:sldId id="596" r:id="rId46"/>
    <p:sldId id="627" r:id="rId47"/>
    <p:sldId id="597" r:id="rId48"/>
    <p:sldId id="598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13" r:id="rId57"/>
    <p:sldId id="614" r:id="rId58"/>
    <p:sldId id="616" r:id="rId59"/>
    <p:sldId id="617" r:id="rId60"/>
    <p:sldId id="618" r:id="rId61"/>
    <p:sldId id="619" r:id="rId62"/>
    <p:sldId id="620" r:id="rId63"/>
    <p:sldId id="622" r:id="rId64"/>
    <p:sldId id="623" r:id="rId65"/>
    <p:sldId id="624" r:id="rId66"/>
    <p:sldId id="625" r:id="rId67"/>
    <p:sldId id="626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*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07/16/96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*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##</a:t>
            </a:r>
          </a:p>
        </p:txBody>
      </p:sp>
      <p:sp>
        <p:nvSpPr>
          <p:cNvPr id="32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8"/>
            <a:ext cx="5487013" cy="4114588"/>
          </a:xfrm>
          <a:noFill/>
          <a:ln/>
        </p:spPr>
        <p:txBody>
          <a:bodyPr/>
          <a:lstStyle/>
          <a:p>
            <a:pPr eaLnBrk="1" hangingPunct="1"/>
            <a:endParaRPr lang="bg-BG" b="1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9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2124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9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2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3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ubversion.tigri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rtoisesvn.tigris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ilspy.net/" TargetMode="External"/><Relationship Id="rId2" Type="http://schemas.openxmlformats.org/officeDocument/2006/relationships/hyperlink" Target="https://www.jetbrains.com/decompiler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news/vs2015-vs.aspx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" TargetMode="External"/><Relationship Id="rId2" Type="http://schemas.openxmlformats.org/officeDocument/2006/relationships/hyperlink" Target="http://www.sourceforge.ne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www.projectlocker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bitbucket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jpeg"/><Relationship Id="rId15" Type="http://schemas.openxmlformats.org/officeDocument/2006/relationships/image" Target="../media/image7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7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7.png"/><Relationship Id="rId14" Type="http://schemas.openxmlformats.org/officeDocument/2006/relationships/hyperlink" Target="http://www.softwaregroup-bg.com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Development Tools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05000"/>
            <a:ext cx="7848599" cy="1295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Rock-Solid Software</a:t>
            </a:r>
            <a:br>
              <a:rPr lang="en-US" sz="3600" dirty="0" smtClean="0"/>
            </a:br>
            <a:r>
              <a:rPr lang="en-US" sz="3600" dirty="0" smtClean="0"/>
              <a:t> the Easier Way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4" name="Picture 2" descr="hardware, server, settings, tools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733799"/>
            <a:ext cx="2743200" cy="22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min, tools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3858904"/>
            <a:ext cx="20573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r>
              <a:rPr lang="en-US" dirty="0" smtClean="0"/>
              <a:t> model needs locking files before modification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dirty="0" smtClean="0"/>
              <a:t>One file is modified by at most one person in any given moment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dirty="0" smtClean="0"/>
              <a:t>No conflicts, no need of merge</a:t>
            </a:r>
            <a:endParaRPr lang="bg-BG" dirty="0" smtClean="0"/>
          </a:p>
          <a:p>
            <a:pPr lvl="1"/>
            <a:r>
              <a:rPr lang="en-US" dirty="0" smtClean="0"/>
              <a:t>Suitable for small teams</a:t>
            </a:r>
          </a:p>
          <a:p>
            <a:pPr lvl="2"/>
            <a:r>
              <a:rPr lang="en-US" dirty="0" smtClean="0"/>
              <a:t>When changes almost don't need concurrency</a:t>
            </a:r>
          </a:p>
          <a:p>
            <a:pPr lvl="1"/>
            <a:r>
              <a:rPr lang="en-US" dirty="0" smtClean="0"/>
              <a:t>Basic commands: check out, check-in</a:t>
            </a:r>
          </a:p>
          <a:p>
            <a:pPr lvl="1"/>
            <a:r>
              <a:rPr lang="en-US" dirty="0" smtClean="0"/>
              <a:t>Implemented in: Visual SourceSafe, (TFS, SVN)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Lock-Modify-Unlock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r>
              <a:rPr lang="en-US" dirty="0" smtClean="0"/>
              <a:t> model does not hold locks during the source code modification</a:t>
            </a:r>
          </a:p>
          <a:p>
            <a:pPr lvl="1"/>
            <a:r>
              <a:rPr lang="en-US" dirty="0" smtClean="0"/>
              <a:t>The same file could be simultaneously edited by multiple developers</a:t>
            </a:r>
          </a:p>
          <a:p>
            <a:pPr lvl="1"/>
            <a:r>
              <a:rPr lang="en-US" dirty="0" smtClean="0"/>
              <a:t>Sometimes requires conflict resolution</a:t>
            </a:r>
          </a:p>
          <a:p>
            <a:pPr lvl="1"/>
            <a:r>
              <a:rPr lang="en-US" dirty="0" smtClean="0"/>
              <a:t>Suitable for large teams and projects</a:t>
            </a:r>
          </a:p>
          <a:p>
            <a:pPr lvl="2"/>
            <a:r>
              <a:rPr lang="en-US" dirty="0" smtClean="0"/>
              <a:t>High concurrency of source code modifications</a:t>
            </a:r>
          </a:p>
          <a:p>
            <a:pPr lvl="1"/>
            <a:r>
              <a:rPr lang="en-US" dirty="0" smtClean="0"/>
              <a:t>Basic commands: update, commit</a:t>
            </a:r>
          </a:p>
          <a:p>
            <a:pPr lvl="1"/>
            <a:r>
              <a:rPr lang="en-US" dirty="0" smtClean="0"/>
              <a:t>Implemented in: SVN, CVS, Git, Mercurial, TFS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Copy-Modify-Merge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Subversion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SVN</a:t>
            </a:r>
            <a:r>
              <a:rPr lang="en-US" dirty="0" smtClean="0"/>
              <a:t>)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Popular and well established system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Free, open-source, very large community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TortoiseSVN – the most popular client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Subversion (SVN)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9" y="3605436"/>
            <a:ext cx="6196144" cy="3008067"/>
          </a:xfrm>
          <a:prstGeom prst="roundRect">
            <a:avLst>
              <a:gd name="adj" fmla="val 545"/>
            </a:avLst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717065"/>
            <a:ext cx="4452700" cy="2590800"/>
          </a:xfrm>
          <a:prstGeom prst="roundRect">
            <a:avLst>
              <a:gd name="adj" fmla="val 1158"/>
            </a:avLst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28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  <a:defRPr/>
            </a:pPr>
            <a:r>
              <a:rPr lang="en-US" dirty="0" smtClean="0"/>
              <a:t>Subversion (SVN)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Official web site:</a:t>
            </a:r>
          </a:p>
          <a:p>
            <a:pPr lvl="2">
              <a:spcBef>
                <a:spcPct val="30000"/>
              </a:spcBef>
              <a:defRPr/>
            </a:pPr>
            <a:r>
              <a:rPr lang="en-US" dirty="0" smtClean="0">
                <a:hlinkClick r:id="rId3"/>
              </a:rPr>
              <a:t>http://subversion.tigris.org/</a:t>
            </a:r>
            <a:endParaRPr lang="en-US" dirty="0" smtClean="0"/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Runs on UNIX, Linux, Windows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Console client</a:t>
            </a:r>
          </a:p>
          <a:p>
            <a:pPr lvl="1">
              <a:spcBef>
                <a:spcPct val="30000"/>
              </a:spcBef>
              <a:defRPr/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GUI client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TortoiseSVN – </a:t>
            </a:r>
            <a:r>
              <a:rPr lang="bg-BG" sz="2800" dirty="0" smtClean="0">
                <a:hlinkClick r:id="rId4"/>
              </a:rPr>
              <a:t>http://tortoisesvn.tigris.org/</a:t>
            </a:r>
            <a:endParaRPr lang="en-US" sz="2800" dirty="0" smtClean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Subversion (SVN)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TortoiseSVN</a:t>
            </a:r>
            <a:endParaRPr lang="bg-BG" dirty="0" smtClean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334347" y="1355725"/>
            <a:ext cx="4281205" cy="51847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TortoiseSVN</a:t>
            </a:r>
          </a:p>
          <a:p>
            <a:pPr lvl="1">
              <a:defRPr/>
            </a:pPr>
            <a:r>
              <a:rPr lang="en-US" dirty="0" smtClean="0"/>
              <a:t>Open source GUI client for Subversion</a:t>
            </a:r>
          </a:p>
          <a:p>
            <a:pPr lvl="1">
              <a:defRPr/>
            </a:pPr>
            <a:r>
              <a:rPr lang="en-US" dirty="0" smtClean="0"/>
              <a:t>Integrated in Windows Explorer</a:t>
            </a:r>
          </a:p>
          <a:p>
            <a:pPr lvl="1">
              <a:defRPr/>
            </a:pPr>
            <a:r>
              <a:rPr lang="bg-BG" dirty="0" smtClean="0">
                <a:hlinkClick r:id="rId2"/>
              </a:rPr>
              <a:t>http://tortoisesvn.tigris.org/</a:t>
            </a:r>
            <a:endParaRPr lang="bg-BG" dirty="0" smtClean="0"/>
          </a:p>
        </p:txBody>
      </p:sp>
      <p:pic>
        <p:nvPicPr>
          <p:cNvPr id="6148" name="Picture 5" descr="TortoiseSV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-2447" r="-2064" b="-2634"/>
          <a:stretch/>
        </p:blipFill>
        <p:spPr bwMode="auto">
          <a:xfrm>
            <a:off x="4718334" y="1524000"/>
            <a:ext cx="6740535" cy="4625440"/>
          </a:xfrm>
          <a:prstGeom prst="roundRect">
            <a:avLst>
              <a:gd name="adj" fmla="val 2003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9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95400"/>
            <a:ext cx="5713512" cy="2676525"/>
          </a:xfrm>
          <a:prstGeom prst="roundRect">
            <a:avLst>
              <a:gd name="adj" fmla="val 36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95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Foundation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/>
          <a:lstStyle/>
          <a:p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Team Foundation Server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Works best with Visual Studio</a:t>
            </a:r>
          </a:p>
          <a:p>
            <a:pPr lvl="2"/>
            <a:r>
              <a:rPr lang="en-US" dirty="0" smtClean="0"/>
              <a:t>Many problems outside of it</a:t>
            </a:r>
          </a:p>
          <a:p>
            <a:pPr lvl="1"/>
            <a:r>
              <a:rPr lang="en-US" dirty="0" smtClean="0"/>
              <a:t>Commercial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4818" name="Picture 2" descr="http://i.msdn.microsoft.com/ee819132.deVriesRandell_Fig1(en-us,MSDN.10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0" y="3657601"/>
            <a:ext cx="3103578" cy="2805169"/>
          </a:xfrm>
          <a:prstGeom prst="rect">
            <a:avLst/>
          </a:prstGeom>
          <a:noFill/>
        </p:spPr>
      </p:pic>
      <p:pic>
        <p:nvPicPr>
          <p:cNvPr id="34820" name="Picture 4" descr="http://geekswithblogs.net/images/geekswithblogs_net/KirstinJ/WindowsLiveWriter/IcreatedabuilddefinitioninTeamExplorerbu_826A/Folder%20View_thumb_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06" y="3668234"/>
            <a:ext cx="7329904" cy="2796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8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CVS</a:t>
            </a:r>
          </a:p>
          <a:p>
            <a:pPr lvl="1"/>
            <a:r>
              <a:rPr lang="en-US" dirty="0" smtClean="0"/>
              <a:t>Was extremely popular in the past</a:t>
            </a:r>
          </a:p>
          <a:p>
            <a:pPr lvl="2"/>
            <a:r>
              <a:rPr lang="en-US" dirty="0" smtClean="0"/>
              <a:t>Now it is obsolete</a:t>
            </a:r>
          </a:p>
          <a:p>
            <a:pPr lvl="1"/>
            <a:r>
              <a:rPr lang="en-US" dirty="0" smtClean="0"/>
              <a:t>Open source, mostly used in UNIX / Linux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 and Mercurial</a:t>
            </a:r>
          </a:p>
          <a:p>
            <a:pPr lvl="1"/>
            <a:r>
              <a:rPr lang="en-US" dirty="0" smtClean="0"/>
              <a:t>Fast, distributed, open source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Perforce</a:t>
            </a:r>
          </a:p>
          <a:p>
            <a:pPr lvl="1"/>
            <a:r>
              <a:rPr lang="en-US" dirty="0" smtClean="0"/>
              <a:t>Very powerful and scalable (pentabytes of code)</a:t>
            </a:r>
          </a:p>
          <a:p>
            <a:pPr lvl="1"/>
            <a:r>
              <a:rPr lang="en-US" dirty="0" smtClean="0"/>
              <a:t>Commercial product (used by SAP)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Source Control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0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http://freakytrigger.co.uk/wordpress/wp-content/uploads/cre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53" y="1219200"/>
            <a:ext cx="5650030" cy="2778070"/>
          </a:xfrm>
          <a:prstGeom prst="roundRect">
            <a:avLst>
              <a:gd name="adj" fmla="val 44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668287"/>
            <a:ext cx="10969943" cy="820600"/>
          </a:xfrm>
        </p:spPr>
        <p:txBody>
          <a:bodyPr/>
          <a:lstStyle/>
          <a:p>
            <a:r>
              <a:rPr lang="en-US" dirty="0" smtClean="0"/>
              <a:t>Code Generation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529366"/>
            <a:ext cx="10969943" cy="719034"/>
          </a:xfrm>
        </p:spPr>
        <p:txBody>
          <a:bodyPr/>
          <a:lstStyle/>
          <a:p>
            <a:r>
              <a:rPr lang="en-US" dirty="0" smtClean="0"/>
              <a:t>Visual Studio T4 </a:t>
            </a:r>
            <a:r>
              <a:rPr lang="en-US" dirty="0" smtClean="0"/>
              <a:t>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code generation</a:t>
            </a:r>
          </a:p>
          <a:p>
            <a:pPr lvl="1"/>
            <a:r>
              <a:rPr lang="en-US" dirty="0" smtClean="0"/>
              <a:t>Template based</a:t>
            </a:r>
          </a:p>
          <a:p>
            <a:pPr lvl="2"/>
            <a:r>
              <a:rPr lang="en-US" dirty="0" smtClean="0"/>
              <a:t>Build data access layer by given database schema</a:t>
            </a:r>
          </a:p>
          <a:p>
            <a:pPr lvl="3"/>
            <a:r>
              <a:rPr lang="en-US" dirty="0" smtClean="0"/>
              <a:t>E.g. Visual Studio Data Designer for LINQ-to-SQL</a:t>
            </a:r>
          </a:p>
          <a:p>
            <a:pPr lvl="2"/>
            <a:r>
              <a:rPr lang="en-US" dirty="0" smtClean="0"/>
              <a:t>Build Web application by database schema</a:t>
            </a:r>
          </a:p>
          <a:p>
            <a:pPr lvl="3"/>
            <a:r>
              <a:rPr lang="en-US" dirty="0" smtClean="0"/>
              <a:t>E.g. Django (Python based Web application platform)</a:t>
            </a:r>
          </a:p>
          <a:p>
            <a:pPr lvl="1"/>
            <a:r>
              <a:rPr lang="en-US" dirty="0" smtClean="0"/>
              <a:t>Model based</a:t>
            </a:r>
          </a:p>
          <a:p>
            <a:pPr lvl="2"/>
            <a:r>
              <a:rPr lang="en-US" dirty="0" smtClean="0"/>
              <a:t>Build entire application by high-level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Generators –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3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Integrated Development Environments (IDEs)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Source Control </a:t>
            </a:r>
            <a:r>
              <a:rPr lang="en-US" dirty="0" smtClean="0"/>
              <a:t>Systems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Code Generation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Logging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Bug Tracking / Issue Tracking Systems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Analysis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Decompilation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Documentation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1" y="1981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 Studio T4 Engine</a:t>
            </a:r>
          </a:p>
          <a:p>
            <a:pPr lvl="1"/>
            <a:r>
              <a:rPr lang="en-US" dirty="0" smtClean="0"/>
              <a:t>T4 == Text Template Transformation Toolkit</a:t>
            </a:r>
          </a:p>
          <a:p>
            <a:pPr lvl="1"/>
            <a:r>
              <a:rPr lang="en-US" dirty="0" smtClean="0"/>
              <a:t>Integral part of Visual Studio</a:t>
            </a:r>
          </a:p>
          <a:p>
            <a:pPr lvl="1"/>
            <a:r>
              <a:rPr lang="en-US" dirty="0" smtClean="0"/>
              <a:t>ASP.NET-like syntax</a:t>
            </a:r>
          </a:p>
          <a:p>
            <a:r>
              <a:rPr lang="en-US" dirty="0" smtClean="0"/>
              <a:t>T4 templates consist of:</a:t>
            </a:r>
          </a:p>
          <a:p>
            <a:pPr lvl="1"/>
            <a:r>
              <a:rPr lang="en-US" dirty="0" smtClean="0"/>
              <a:t>Processing directives (e.g. include template)</a:t>
            </a:r>
          </a:p>
          <a:p>
            <a:pPr lvl="1"/>
            <a:r>
              <a:rPr lang="en-US" dirty="0" smtClean="0"/>
              <a:t>Text blocks (static text)</a:t>
            </a:r>
          </a:p>
          <a:p>
            <a:pPr lvl="1"/>
            <a:r>
              <a:rPr lang="en-US" dirty="0" smtClean="0"/>
              <a:t>Code blocks (in C#, VB.NET)</a:t>
            </a:r>
          </a:p>
          <a:p>
            <a:pPr lvl="1"/>
            <a:r>
              <a:rPr lang="en-US" dirty="0" smtClean="0"/>
              <a:t>Compiled to C# and then to .NET assemblies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T4 Template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T4 Template Engine – Architecture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 descr="Template Transformation Proces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1" y="1564237"/>
            <a:ext cx="10973214" cy="4491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T4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131" y="1355070"/>
            <a:ext cx="10764679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template debug="false" hostspecific="false" language="C#"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assembly name="System.Core"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namespace="System.Text"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namespace="System.Collections.Generic"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output extension=".cs"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 3; i++) {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public int Item&lt;#=i#&gt;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} #&gt;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842501" y="4299563"/>
            <a:ext cx="505939" cy="685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248" y="5105401"/>
            <a:ext cx="10762562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Item0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Item1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Item2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T4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926" y="1371600"/>
            <a:ext cx="11170973" cy="4760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template language="C#" hostspecific="true"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output extension=".xml"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namespace="System.IO"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namespace="Microsoft.VisualStudio.TextTemplating"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?&gt;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&lt;project&gt;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 string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currentDir = this.Host.ResolvePath(".");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dir in Directory.GetFiles(currentDir))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FileInfo fileInfo = new FileInfo(dir);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&lt;file&gt;&lt;#= fileInfo.Name #&gt;&lt;/file&gt;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 } #&gt;</a:t>
            </a:r>
            <a:endParaRPr lang="fr-F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&lt;/project&gt;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7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4834376"/>
            <a:ext cx="11353800" cy="820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Visual Studio T4 Template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wellington.pm.org/archive/200606/tdd/images/live_dem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111310"/>
            <a:ext cx="3464456" cy="3255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72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://mialosscontrol.com/images/tools_on_compu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434" y="1295400"/>
            <a:ext cx="4723170" cy="2767396"/>
          </a:xfrm>
          <a:prstGeom prst="roundRect">
            <a:avLst>
              <a:gd name="adj" fmla="val 34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2001"/>
            <a:ext cx="10969943" cy="820600"/>
          </a:xfrm>
        </p:spPr>
        <p:txBody>
          <a:bodyPr/>
          <a:lstStyle/>
          <a:p>
            <a:r>
              <a:rPr lang="en-US" dirty="0" smtClean="0"/>
              <a:t>Logging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603080"/>
            <a:ext cx="10969943" cy="719034"/>
          </a:xfrm>
        </p:spPr>
        <p:txBody>
          <a:bodyPr/>
          <a:lstStyle/>
          <a:p>
            <a:r>
              <a:rPr lang="en-US" dirty="0" smtClean="0"/>
              <a:t>Log4Net</a:t>
            </a:r>
            <a:endParaRPr lang="en-US" dirty="0"/>
          </a:p>
        </p:txBody>
      </p:sp>
      <p:pic>
        <p:nvPicPr>
          <p:cNvPr id="5122" name="Picture 2" descr="http://materiales506.com/images/Text%20Docu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6" y="2895601"/>
            <a:ext cx="1929897" cy="144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ogging.apache.org/log4j/1.2/imag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5869">
            <a:off x="2095506" y="1017761"/>
            <a:ext cx="2070367" cy="1042956"/>
          </a:xfrm>
          <a:prstGeom prst="roundRect">
            <a:avLst>
              <a:gd name="adj" fmla="val 814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logging.apache.org/log4net/images/ls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56">
            <a:off x="6421331" y="998551"/>
            <a:ext cx="3821706" cy="67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t1.gstatic.com/images?q=tbn:SQH9LmatifhaeM:http://www.balabit.hu/dl/logos/syslog-ng_print.gif&amp;t=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324">
            <a:off x="1594873" y="3649458"/>
            <a:ext cx="3249793" cy="56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Logging</a:t>
            </a:r>
            <a:r>
              <a:rPr lang="en-US" dirty="0" smtClean="0"/>
              <a:t> is chronological </a:t>
            </a:r>
            <a:r>
              <a:rPr lang="en-US" dirty="0"/>
              <a:t>and systematic record of data processing events in a </a:t>
            </a:r>
            <a:r>
              <a:rPr lang="en-US" dirty="0" smtClean="0"/>
              <a:t>program</a:t>
            </a:r>
          </a:p>
          <a:p>
            <a:pPr lvl="1"/>
            <a:r>
              <a:rPr lang="en-US" dirty="0" smtClean="0"/>
              <a:t>E.g. the Windows Event Log</a:t>
            </a:r>
            <a:endParaRPr lang="en-US" dirty="0"/>
          </a:p>
          <a:p>
            <a:r>
              <a:rPr lang="en-US" dirty="0" smtClean="0"/>
              <a:t>Logs </a:t>
            </a:r>
            <a:r>
              <a:rPr lang="en-US" dirty="0"/>
              <a:t>can be saved to a persistent medium to be studied at a later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Use logging in the development phase:</a:t>
            </a:r>
          </a:p>
          <a:p>
            <a:pPr lvl="1"/>
            <a:r>
              <a:rPr lang="en-US" dirty="0" smtClean="0"/>
              <a:t>Logging can help you debug the code</a:t>
            </a:r>
          </a:p>
          <a:p>
            <a:r>
              <a:rPr lang="en-US" dirty="0" smtClean="0"/>
              <a:t>Use logging in the production environment:</a:t>
            </a:r>
          </a:p>
          <a:p>
            <a:pPr lvl="1"/>
            <a:r>
              <a:rPr lang="en-US" dirty="0" smtClean="0"/>
              <a:t>Helps you troubleshoot problems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33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Log4Net </a:t>
            </a:r>
            <a:r>
              <a:rPr lang="en-US" sz="3600" dirty="0" smtClean="0"/>
              <a:t>popular logging frameworks for .NET</a:t>
            </a:r>
          </a:p>
          <a:p>
            <a:pPr lvl="1"/>
            <a:r>
              <a:rPr lang="en-US" sz="3600" dirty="0"/>
              <a:t>R</a:t>
            </a:r>
            <a:r>
              <a:rPr lang="en-US" sz="3600" dirty="0" smtClean="0"/>
              <a:t>eliable, fast and extensible</a:t>
            </a:r>
          </a:p>
          <a:p>
            <a:pPr lvl="1"/>
            <a:r>
              <a:rPr lang="en-US" sz="3600" dirty="0" smtClean="0"/>
              <a:t>Simple to understand and to use API</a:t>
            </a:r>
          </a:p>
          <a:p>
            <a:pPr lvl="1"/>
            <a:r>
              <a:rPr lang="en-US" sz="3600" dirty="0" smtClean="0"/>
              <a:t>Allows the developer to control which log statements are output with arbitrary granularity</a:t>
            </a:r>
          </a:p>
          <a:p>
            <a:pPr lvl="1"/>
            <a:r>
              <a:rPr lang="en-US" sz="3600" dirty="0" smtClean="0"/>
              <a:t>Fully configurable at runtime using external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configuration </a:t>
            </a:r>
            <a:r>
              <a:rPr lang="en-US" sz="3600" dirty="0" smtClean="0"/>
              <a:t>files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Log4Net has three main </a:t>
            </a:r>
            <a:r>
              <a:rPr lang="en-US" sz="4000" dirty="0" smtClean="0"/>
              <a:t>components:</a:t>
            </a:r>
          </a:p>
          <a:p>
            <a:pPr lvl="1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Loggers</a:t>
            </a:r>
          </a:p>
          <a:p>
            <a:pPr lvl="2"/>
            <a:r>
              <a:rPr lang="en-US" sz="3600" dirty="0" smtClean="0"/>
              <a:t>Channels for printing logging information</a:t>
            </a:r>
            <a:endParaRPr lang="en-US" sz="3600" dirty="0"/>
          </a:p>
          <a:p>
            <a:pPr lvl="1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Appenders</a:t>
            </a:r>
          </a:p>
          <a:p>
            <a:pPr lvl="2"/>
            <a:r>
              <a:rPr lang="en-US" sz="3600" dirty="0" smtClean="0"/>
              <a:t>Output destinations (e.g. XML file, database, …)</a:t>
            </a:r>
            <a:endParaRPr lang="en-US" sz="3600" dirty="0"/>
          </a:p>
          <a:p>
            <a:pPr lvl="1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Layouts</a:t>
            </a:r>
          </a:p>
          <a:p>
            <a:pPr lvl="2"/>
            <a:r>
              <a:rPr lang="en-US" sz="3600" dirty="0" smtClean="0"/>
              <a:t>Formats </a:t>
            </a:r>
            <a:r>
              <a:rPr lang="en-US" sz="3600" dirty="0"/>
              <a:t>that appenders use to write their output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Log4Net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5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dirty="0" smtClean="0"/>
              <a:t>Log4Net – Example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982225" y="990600"/>
            <a:ext cx="10360501" cy="38369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Log4NetExample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readonly ILog log =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LogManager.GetLogger(typeof(Log4NetExample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ts val="26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BasicConfigurator.Configure();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log.Debug("Debug message");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log.Error("Error message");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40329" name="Rectangle 9"/>
          <p:cNvSpPr>
            <a:spLocks noChangeArrowheads="1"/>
          </p:cNvSpPr>
          <p:nvPr/>
        </p:nvSpPr>
        <p:spPr bwMode="auto">
          <a:xfrm>
            <a:off x="907767" y="5461338"/>
            <a:ext cx="10470633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2010-12-16 23:25:08 DEBUG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Log4NetExample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2010-12-16 23:25:08 ERROR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Log4NetExample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idx="1"/>
          </p:nvPr>
        </p:nvSpPr>
        <p:spPr>
          <a:xfrm>
            <a:off x="431688" y="4800601"/>
            <a:ext cx="11325450" cy="576263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Output from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Log4NetExample</a:t>
            </a:r>
          </a:p>
        </p:txBody>
      </p:sp>
    </p:spTree>
    <p:extLst>
      <p:ext uri="{BB962C8B-B14F-4D97-AF65-F5344CB8AC3E}">
        <p14:creationId xmlns:p14="http://schemas.microsoft.com/office/powerpoint/2010/main" val="2869228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/>
              <a:t>Code Obfuscators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Code Profilers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Refactoring Tools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Automated Build Tools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Documentation Generators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Project Hosting and Team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Collaboration </a:t>
            </a:r>
            <a:r>
              <a:rPr lang="en-US" sz="4000" dirty="0" smtClean="0"/>
              <a:t>Sites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materiales506.com/images/Text%20Docu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3352800"/>
            <a:ext cx="1929897" cy="144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logging.apache.org/log4net/images/l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4" y="3657599"/>
            <a:ext cx="4913620" cy="866776"/>
          </a:xfrm>
          <a:prstGeom prst="roundRect">
            <a:avLst>
              <a:gd name="adj" fmla="val 1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7110148" y="4076700"/>
            <a:ext cx="91416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http://shivasoft.in/blog/wp-content/uploads/2010/09/implementl_log4net_n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01" y="1021626"/>
            <a:ext cx="4913621" cy="2254974"/>
          </a:xfrm>
          <a:prstGeom prst="roundRect">
            <a:avLst>
              <a:gd name="adj" fmla="val 1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471" y="3495302"/>
            <a:ext cx="8125883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Bug Tracking / Issue Tracking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2" y="5029200"/>
            <a:ext cx="10058400" cy="1365365"/>
          </a:xfrm>
        </p:spPr>
        <p:txBody>
          <a:bodyPr/>
          <a:lstStyle/>
          <a:p>
            <a:r>
              <a:rPr lang="en-US" dirty="0" smtClean="0"/>
              <a:t>TRAC, Bugzilla, JIRA, TFS, SourceForge, Google Code, CodePlex, GitHub</a:t>
            </a:r>
            <a:endParaRPr lang="en-US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93" y="1266824"/>
            <a:ext cx="3301140" cy="1857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t3.gstatic.com/images?q=tbn:5h1ziP0_-SiQgM:http://www.techprone.com/wp-content/uploads/2009/02/bugtracking.jpg&amp;t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79" y="1266824"/>
            <a:ext cx="4074551" cy="1857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Tracking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tracking / issue tracking systems</a:t>
            </a:r>
          </a:p>
          <a:p>
            <a:pPr lvl="1"/>
            <a:r>
              <a:rPr lang="en-US" dirty="0" smtClean="0"/>
              <a:t>Track bugs / issues related to software development,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tickets</a:t>
            </a:r>
          </a:p>
          <a:p>
            <a:r>
              <a:rPr lang="en-US" dirty="0" smtClean="0">
                <a:sym typeface="Wingdings" pitchFamily="2" charset="2"/>
              </a:rPr>
              <a:t>Tickets consist of: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Category: bug / feature request / task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State: </a:t>
            </a:r>
            <a:r>
              <a:rPr lang="en-US" dirty="0" smtClean="0"/>
              <a:t>new </a:t>
            </a:r>
            <a:r>
              <a:rPr lang="en-US" dirty="0" smtClean="0">
                <a:sym typeface="Wingdings" pitchFamily="2" charset="2"/>
              </a:rPr>
              <a:t> assigned  fixed / implemented  closed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Priority: critical / high / medium/ low / etc.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Owner / responsible person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Summary, description, attachments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Code Analysis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17309" y="5526368"/>
            <a:ext cx="9954207" cy="719034"/>
          </a:xfrm>
          <a:ln>
            <a:noFill/>
          </a:ln>
          <a:effectLst>
            <a:softEdge rad="112500"/>
          </a:effectLst>
        </p:spPr>
        <p:txBody>
          <a:bodyPr/>
          <a:lstStyle/>
          <a:p>
            <a:r>
              <a:rPr lang="en-US" dirty="0" err="1" smtClean="0"/>
              <a:t>StyleCop</a:t>
            </a:r>
            <a:r>
              <a:rPr lang="en-US" dirty="0" smtClean="0"/>
              <a:t>, </a:t>
            </a:r>
            <a:r>
              <a:rPr lang="en-US" dirty="0" err="1" smtClean="0"/>
              <a:t>FxCop</a:t>
            </a:r>
            <a:endParaRPr lang="en-US" noProof="1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9" y="1971675"/>
            <a:ext cx="3809008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2" descr="http://www.compuville.ca/comp-sys/beta/research_services_2_b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2" y="1971674"/>
            <a:ext cx="5750214" cy="20690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Code analysis tools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Analyze the source code for bad coding style / unwanted coding practices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Static analysis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Examine the source code at compile-time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Could work with the source code or with the compiled assemblies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Dynamic analysis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Analyses the code at runtime (usually done by 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instrumentation</a:t>
            </a:r>
            <a:r>
              <a:rPr lang="en-US" dirty="0" smtClean="0"/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StyleCop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theplasticspoon.blogs.com/the_plastic_spoon/images/2008/04/01/simpsons20co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402964"/>
            <a:ext cx="3567772" cy="2912060"/>
          </a:xfrm>
          <a:prstGeom prst="roundRect">
            <a:avLst>
              <a:gd name="adj" fmla="val 32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0" name="Picture 2" descr="http://shivasoft.in/blog/wp-content/uploads/2010/05/fxcop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BFCFD"/>
              </a:clrFrom>
              <a:clrTo>
                <a:srgbClr val="FB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219200"/>
            <a:ext cx="1857951" cy="163979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lh6.ggpht.com/rbanks54/SDtj37BrWPI/AAAAAAAAAWY/QlFuZpw_4Ik/image_thumb%5B3%5D.png?imgmax=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901731"/>
            <a:ext cx="3618557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yurukov.net/blog/wp-content/uploads/2007/11/assembl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73" y="1600200"/>
            <a:ext cx="4183971" cy="2212852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4" name="Picture 2" descr="http://www.instructables.com/image/F069UP4FWM6T89F/How-to-Disassemble-a-Motorola-Raz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0" y="1600201"/>
            <a:ext cx="3932933" cy="2212852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Code Decompilation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noProof="1" smtClean="0"/>
              <a:t>dotPeek, IL</a:t>
            </a:r>
            <a:r>
              <a:rPr lang="en-US" dirty="0" smtClean="0"/>
              <a:t>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decompilator / code disassembler</a:t>
            </a:r>
          </a:p>
          <a:p>
            <a:pPr lvl="1"/>
            <a:r>
              <a:rPr lang="en-US" dirty="0" smtClean="0"/>
              <a:t>Reconstructs the source code (to some extent) from the compiled code</a:t>
            </a:r>
          </a:p>
          <a:p>
            <a:pPr lvl="1"/>
            <a:r>
              <a:rPr lang="en-US" dirty="0" smtClean="0"/>
              <a:t>.NET assembly </a:t>
            </a:r>
            <a:r>
              <a:rPr lang="en-US" dirty="0" smtClean="0">
                <a:sym typeface="Wingdings" pitchFamily="2" charset="2"/>
              </a:rPr>
              <a:t> C# / VB.NET source code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.EXE file  C / C++ / Assembler code</a:t>
            </a:r>
          </a:p>
          <a:p>
            <a:r>
              <a:rPr lang="en-US" dirty="0" smtClean="0">
                <a:sym typeface="Wingdings" pitchFamily="2" charset="2"/>
              </a:rPr>
              <a:t>Reconstructed code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Is not always 100% compilable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Loses private identifier names and comments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</a:rPr>
              <a:t>.NET 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  <a:hlinkClick r:id="rId2"/>
              </a:rPr>
              <a:t>dotPeek</a:t>
            </a:r>
            <a:r>
              <a:rPr lang="en-US" dirty="0" smtClean="0">
                <a:sym typeface="Wingdings" pitchFamily="2" charset="2"/>
              </a:rPr>
              <a:t>– free, powerful .NET decompiler 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  <a:hlinkClick r:id="rId3"/>
              </a:rPr>
              <a:t>ILSpy </a:t>
            </a:r>
            <a:r>
              <a:rPr lang="en-US" dirty="0" smtClean="0">
                <a:sym typeface="Wingdings" pitchFamily="2" charset="2"/>
              </a:rPr>
              <a:t>– powerful, great usability, free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</a:rPr>
              <a:t>ILDASM – part of .NET SDK, decompiles to IL code</a:t>
            </a:r>
          </a:p>
          <a:p>
            <a:pPr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.EXE file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Boomerang Decompiler – </a:t>
            </a:r>
            <a:r>
              <a:rPr lang="en-US" noProof="1" smtClean="0">
                <a:sym typeface="Wingdings" pitchFamily="2" charset="2"/>
              </a:rPr>
              <a:t>outputs C source code</a:t>
            </a:r>
            <a:endParaRPr lang="en-US" noProof="1" smtClean="0"/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IDA Pro – powerful disassembler / debugger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OllyDbg, W32DASM,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Decomplation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665801"/>
            <a:ext cx="10969943" cy="820600"/>
          </a:xfrm>
        </p:spPr>
        <p:txBody>
          <a:bodyPr/>
          <a:lstStyle/>
          <a:p>
            <a:r>
              <a:rPr lang="en-US" dirty="0" smtClean="0"/>
              <a:t>ILSpy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5268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yodokurosawa.com/images/reflector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68" y="914401"/>
            <a:ext cx="4443842" cy="3295651"/>
          </a:xfrm>
          <a:prstGeom prst="roundRect">
            <a:avLst>
              <a:gd name="adj" fmla="val 33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interactiveasp.net/cfs-filesystemfile.ashx/__key/CommunityServer.Blogs.Components.WeblogFiles/natesstuff/ILSpyLogo_5F00_382099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2807">
            <a:off x="2434333" y="987890"/>
            <a:ext cx="1675963" cy="1257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572000"/>
            <a:ext cx="10969943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Integrated Development Environments (IDEs)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891383"/>
            <a:ext cx="10969943" cy="692873"/>
          </a:xfrm>
        </p:spPr>
        <p:txBody>
          <a:bodyPr/>
          <a:lstStyle/>
          <a:p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3" name="Picture 2" descr="http://i1.wp.com/blog.devmatter.com/wp-content/uploads/2015/04/Visual-Studio-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958129"/>
            <a:ext cx="5867400" cy="32888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465400"/>
            <a:ext cx="10563648" cy="820600"/>
          </a:xfrm>
        </p:spPr>
        <p:txBody>
          <a:bodyPr/>
          <a:lstStyle/>
          <a:p>
            <a:r>
              <a:rPr lang="en-US" dirty="0" smtClean="0"/>
              <a:t>Code Obfuscators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2402679"/>
            <a:ext cx="10563648" cy="719034"/>
          </a:xfrm>
        </p:spPr>
        <p:txBody>
          <a:bodyPr/>
          <a:lstStyle/>
          <a:p>
            <a:r>
              <a:rPr lang="en-US" dirty="0" smtClean="0"/>
              <a:t>Making Reverse Engineering Difficult</a:t>
            </a:r>
            <a:endParaRPr lang="en-US" dirty="0"/>
          </a:p>
        </p:txBody>
      </p:sp>
      <p:pic>
        <p:nvPicPr>
          <p:cNvPr id="40962" name="Picture 2" descr="http://bureto.com/images/GORENJE_M_505_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03" y="4171950"/>
            <a:ext cx="2564732" cy="192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64" name="Picture 4" descr="http://www.nitrogentiremachine.com/test_difficul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4191000"/>
            <a:ext cx="2377103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2" name="Picture 2" descr="http://www.velvetdicebag.net/images/vdb/obfusc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83" y="3609974"/>
            <a:ext cx="2704396" cy="2486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obfuscation</a:t>
            </a:r>
          </a:p>
          <a:p>
            <a:pPr lvl="1"/>
            <a:r>
              <a:rPr lang="en-US" dirty="0" smtClean="0"/>
              <a:t>Transform the source code or compiled code into a difficult to understand form</a:t>
            </a:r>
          </a:p>
          <a:p>
            <a:pPr lvl="1"/>
            <a:r>
              <a:rPr lang="en-US" dirty="0" smtClean="0"/>
              <a:t>Obfuscated code has the same behavior</a:t>
            </a:r>
          </a:p>
          <a:p>
            <a:pPr lvl="1"/>
            <a:r>
              <a:rPr lang="en-US" dirty="0" smtClean="0"/>
              <a:t>Sometimes is a bit slower due to changes and additions in the control logic</a:t>
            </a:r>
          </a:p>
          <a:p>
            <a:pPr lvl="1"/>
            <a:r>
              <a:rPr lang="en-US" dirty="0" smtClean="0"/>
              <a:t>Obfuscated code is the opposite of the high-quality code</a:t>
            </a:r>
          </a:p>
          <a:p>
            <a:pPr lvl="1"/>
            <a:r>
              <a:rPr lang="en-US" dirty="0" smtClean="0"/>
              <a:t>Obfuscation is a form of security through obscurity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Obfuscation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Rewrite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-loops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-loops followed by a series of cascading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 statements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Sometimes change iteration into recursion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Obfuscate programming constructs (e.g. 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 into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  <a:r>
              <a:rPr lang="en-US" dirty="0" smtClean="0"/>
              <a:t> operators)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Introduce meaningless identifier names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Remove intermediate variables and literals by repeating them as expressions in the code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Remove literals (e.g. 0 and 1) – use expressions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Randomize code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Obfuscation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Original source code in C#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Obfuscation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21" y="2011502"/>
            <a:ext cx="54849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second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3; i &lt;= N;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first + second;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second;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= result;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92839" y="838200"/>
            <a:ext cx="5180251" cy="579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67446" y="2008526"/>
            <a:ext cx="601823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1L;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1L;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3; ___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_____; ___++)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+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____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65858" y="1202267"/>
            <a:ext cx="5484971" cy="1066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Obfuscated and decompiled</a:t>
            </a:r>
          </a:p>
        </p:txBody>
      </p:sp>
    </p:spTree>
    <p:extLst>
      <p:ext uri="{BB962C8B-B14F-4D97-AF65-F5344CB8AC3E}">
        <p14:creationId xmlns:p14="http://schemas.microsoft.com/office/powerpoint/2010/main" val="32891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.NET obfuscators</a:t>
            </a:r>
          </a:p>
          <a:p>
            <a:pPr lvl="1"/>
            <a:r>
              <a:rPr lang="en-US" dirty="0" err="1" smtClean="0"/>
              <a:t>dotFuscator</a:t>
            </a:r>
            <a:endParaRPr lang="en-US" dirty="0" smtClean="0"/>
          </a:p>
          <a:p>
            <a:pPr lvl="2"/>
            <a:r>
              <a:rPr lang="en-US" dirty="0" smtClean="0"/>
              <a:t>Free, comes with Visual Studio</a:t>
            </a:r>
          </a:p>
          <a:p>
            <a:pPr lvl="1"/>
            <a:r>
              <a:rPr lang="en-US" dirty="0" smtClean="0"/>
              <a:t>Eazfuscator.NET</a:t>
            </a:r>
          </a:p>
          <a:p>
            <a:pPr lvl="2"/>
            <a:r>
              <a:rPr lang="en-US" dirty="0" smtClean="0"/>
              <a:t>Free trial, commercial license</a:t>
            </a:r>
          </a:p>
          <a:p>
            <a:pPr lvl="1"/>
            <a:r>
              <a:rPr lang="en-US" noProof="1" smtClean="0"/>
              <a:t>{smartassembly}</a:t>
            </a:r>
          </a:p>
          <a:p>
            <a:pPr lvl="2"/>
            <a:r>
              <a:rPr lang="en-US" dirty="0" smtClean="0"/>
              <a:t>Commercial license, very powerful – assembly obfuscation + compression</a:t>
            </a:r>
          </a:p>
          <a:p>
            <a:pPr lvl="1"/>
            <a:r>
              <a:rPr lang="en-US" dirty="0" smtClean="0"/>
              <a:t>Others: </a:t>
            </a:r>
            <a:r>
              <a:rPr lang="en-US" dirty="0" err="1" smtClean="0"/>
              <a:t>Obfuscar</a:t>
            </a:r>
            <a:r>
              <a:rPr lang="en-US" dirty="0" smtClean="0"/>
              <a:t> (free), </a:t>
            </a:r>
            <a:r>
              <a:rPr lang="en-US" dirty="0" err="1" smtClean="0"/>
              <a:t>SharpObfuscator</a:t>
            </a:r>
            <a:r>
              <a:rPr lang="en-US" dirty="0" smtClean="0"/>
              <a:t> (free)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Obfuscation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665801"/>
            <a:ext cx="10969943" cy="820600"/>
          </a:xfrm>
        </p:spPr>
        <p:txBody>
          <a:bodyPr/>
          <a:lstStyle/>
          <a:p>
            <a:r>
              <a:rPr lang="en-US" dirty="0" smtClean="0"/>
              <a:t>EazFuscator.NET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5268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velvetdicebag.net/images/vdb/obfusc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600200"/>
            <a:ext cx="2876198" cy="26439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nitrogentiremachine.com/test_difficul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22" y="1600200"/>
            <a:ext cx="3299190" cy="2643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63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4717327"/>
            <a:ext cx="8938472" cy="820600"/>
          </a:xfrm>
        </p:spPr>
        <p:txBody>
          <a:bodyPr/>
          <a:lstStyle/>
          <a:p>
            <a:r>
              <a:rPr lang="en-US" dirty="0" smtClean="0"/>
              <a:t>Code Profilers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03509" y="5555527"/>
            <a:ext cx="8938472" cy="692873"/>
          </a:xfrm>
        </p:spPr>
        <p:txBody>
          <a:bodyPr/>
          <a:lstStyle/>
          <a:p>
            <a:r>
              <a:rPr lang="en-US" dirty="0" err="1" smtClean="0"/>
              <a:t>dotTrace</a:t>
            </a:r>
            <a:endParaRPr lang="en-US" dirty="0"/>
          </a:p>
        </p:txBody>
      </p:sp>
      <p:pic>
        <p:nvPicPr>
          <p:cNvPr id="33794" name="Picture 2" descr="http://www.fogale.com/optical_profilers/media/M3D/m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2" y="1428749"/>
            <a:ext cx="2761531" cy="2762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0" name="Picture 2" descr="http://www.xlsoft.com/en/products/automatedqa/images/products/aqtime/collag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91" y="1428749"/>
            <a:ext cx="4272411" cy="27622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ts val="37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Profilers </a:t>
            </a:r>
            <a:r>
              <a:rPr lang="en-US" sz="3200" dirty="0" smtClean="0"/>
              <a:t>are tools for gathering performance data and finding performance bottlenecks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Implemented by code instrumentation or based on built-in platform debugging / profiling APIs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Gather statistics for method calls, uses of classes, objects, data, memory, threads, etc.</a:t>
            </a:r>
          </a:p>
          <a:p>
            <a:pPr>
              <a:lnSpc>
                <a:spcPts val="3700"/>
              </a:lnSpc>
            </a:pPr>
            <a:r>
              <a:rPr lang="en-US" sz="3200" dirty="0" smtClean="0"/>
              <a:t>CPU profilers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Find performance bottlenecks</a:t>
            </a:r>
          </a:p>
          <a:p>
            <a:pPr>
              <a:lnSpc>
                <a:spcPts val="3700"/>
              </a:lnSpc>
            </a:pPr>
            <a:r>
              <a:rPr lang="en-US" sz="3200" dirty="0" smtClean="0"/>
              <a:t>Memory profilers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Find memory allocation problems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9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327766"/>
            <a:ext cx="10969943" cy="820600"/>
          </a:xfrm>
        </p:spPr>
        <p:txBody>
          <a:bodyPr/>
          <a:lstStyle/>
          <a:p>
            <a:r>
              <a:rPr lang="en-US" dirty="0" smtClean="0"/>
              <a:t>Refactoring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5224566"/>
            <a:ext cx="9954207" cy="719034"/>
          </a:xfrm>
        </p:spPr>
        <p:txBody>
          <a:bodyPr/>
          <a:lstStyle/>
          <a:p>
            <a:r>
              <a:rPr lang="en-US" dirty="0" smtClean="0"/>
              <a:t>Visual Studio, ReSharper</a:t>
            </a:r>
            <a:endParaRPr lang="en-US" dirty="0"/>
          </a:p>
        </p:txBody>
      </p:sp>
      <p:pic>
        <p:nvPicPr>
          <p:cNvPr id="29698" name="Picture 2" descr="http://rlv.zcache.com/refactoring_poster-p228118789330102998tdcp_4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977104" cy="1981200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23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Refactoring</a:t>
            </a:r>
          </a:p>
          <a:p>
            <a:pPr lvl="1"/>
            <a:r>
              <a:rPr lang="en-US" dirty="0" smtClean="0"/>
              <a:t>Improving the design of the existing code without changing its behavior</a:t>
            </a:r>
          </a:p>
          <a:p>
            <a:r>
              <a:rPr lang="en-US" dirty="0" smtClean="0"/>
              <a:t>Typical refactoring patterns</a:t>
            </a:r>
          </a:p>
          <a:p>
            <a:pPr lvl="1"/>
            <a:r>
              <a:rPr lang="en-US" dirty="0" smtClean="0"/>
              <a:t>Rename variable / class / method / member</a:t>
            </a:r>
          </a:p>
          <a:p>
            <a:pPr lvl="1"/>
            <a:r>
              <a:rPr lang="en-US" dirty="0" smtClean="0"/>
              <a:t>Extract method</a:t>
            </a:r>
          </a:p>
          <a:p>
            <a:pPr lvl="1"/>
            <a:r>
              <a:rPr lang="en-US" dirty="0" smtClean="0"/>
              <a:t>Extract constant</a:t>
            </a:r>
          </a:p>
          <a:p>
            <a:pPr lvl="1"/>
            <a:r>
              <a:rPr lang="en-US" dirty="0" smtClean="0"/>
              <a:t>Extract interface</a:t>
            </a:r>
          </a:p>
          <a:p>
            <a:pPr lvl="1"/>
            <a:r>
              <a:rPr lang="en-US" dirty="0" smtClean="0"/>
              <a:t>Encapsulate field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/>
              <a:t>is official .NET development tool from Microsoft</a:t>
            </a:r>
          </a:p>
          <a:p>
            <a:pPr lvl="1"/>
            <a:r>
              <a:rPr lang="en-US" dirty="0" smtClean="0"/>
              <a:t>Multiple languages: C#, VB.NET, C++, JavaScript, …</a:t>
            </a:r>
          </a:p>
          <a:p>
            <a:pPr lvl="1"/>
            <a:r>
              <a:rPr lang="en-US" dirty="0" smtClean="0"/>
              <a:t>Multiple technologies and platforms: ASP.NET, WPF, Silverlight, WWF, WCF, Windows Phone</a:t>
            </a:r>
          </a:p>
          <a:p>
            <a:pPr lvl="1"/>
            <a:r>
              <a:rPr lang="en-US" dirty="0" smtClean="0"/>
              <a:t>Very powerful and feature rich</a:t>
            </a:r>
          </a:p>
          <a:p>
            <a:pPr lvl="1"/>
            <a:r>
              <a:rPr lang="en-US" dirty="0" smtClean="0"/>
              <a:t>Write, compile, model, design GUI, forms, data, build, execute, debug, test, deploy, refactor, …</a:t>
            </a:r>
          </a:p>
          <a:p>
            <a:pPr lvl="1"/>
            <a:r>
              <a:rPr lang="en-US" dirty="0" smtClean="0"/>
              <a:t>Commercial product, has free editions</a:t>
            </a:r>
          </a:p>
          <a:p>
            <a:r>
              <a:rPr lang="en-US" dirty="0" smtClean="0">
                <a:hlinkClick r:id="rId2"/>
              </a:rPr>
              <a:t>Visual Studio 2015 RTM (20 July 2015)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in Visual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5602" name="Picture 2" descr="http://i.msdn.microsoft.com/ms379618.vs2005_refactoring-fig1(en-US,VS.80)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50" y="1149486"/>
            <a:ext cx="8532178" cy="5175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56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005840"/>
            <a:ext cx="4875530" cy="2423160"/>
          </a:xfrm>
          <a:prstGeom prst="roundRect">
            <a:avLst>
              <a:gd name="adj" fmla="val 54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1015" y="4019020"/>
            <a:ext cx="10766795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Refactoring in Visual Studio</a:t>
            </a:r>
            <a:br>
              <a:rPr lang="en-US" dirty="0" smtClean="0"/>
            </a:br>
            <a:r>
              <a:rPr lang="en-US" dirty="0" smtClean="0"/>
              <a:t>with / </a:t>
            </a:r>
            <a:r>
              <a:rPr lang="en-US" noProof="1" smtClean="0"/>
              <a:t>without ReSharper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11015" y="5603080"/>
            <a:ext cx="10766795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Build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MSBuild</a:t>
            </a:r>
            <a:endParaRPr lang="en-US" dirty="0"/>
          </a:p>
        </p:txBody>
      </p:sp>
      <p:pic>
        <p:nvPicPr>
          <p:cNvPr id="25602" name="Picture 2" descr="http://www.a-m-c.com/content/m101/industry_highlight/robotics_fixed/end-polish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22" y="1842678"/>
            <a:ext cx="3072600" cy="2272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www.serena.com/images/products/builder/build-info-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56" y="1842678"/>
            <a:ext cx="5353062" cy="22721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/>
              <a:t>What </a:t>
            </a:r>
            <a:r>
              <a:rPr lang="en-US" sz="3600" dirty="0" smtClean="0"/>
              <a:t>does it mean </a:t>
            </a:r>
            <a:r>
              <a:rPr lang="en-US" sz="3600" dirty="0" smtClean="0"/>
              <a:t>to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</a:t>
            </a:r>
            <a:r>
              <a:rPr lang="en-US" sz="3600" dirty="0" smtClean="0"/>
              <a:t> software?</a:t>
            </a:r>
          </a:p>
          <a:p>
            <a:pPr lvl="1">
              <a:defRPr/>
            </a:pPr>
            <a:r>
              <a:rPr lang="en-US" sz="3600" dirty="0" smtClean="0"/>
              <a:t>The process of compiling and assembling the system's modules to obtain the final product</a:t>
            </a:r>
          </a:p>
          <a:p>
            <a:pPr lvl="1">
              <a:defRPr/>
            </a:pPr>
            <a:r>
              <a:rPr lang="en-US" sz="3600" dirty="0" smtClean="0"/>
              <a:t>Build activities can also include:</a:t>
            </a:r>
          </a:p>
          <a:p>
            <a:pPr lvl="2">
              <a:defRPr/>
            </a:pPr>
            <a:r>
              <a:rPr lang="en-US" sz="3200" dirty="0" smtClean="0"/>
              <a:t>Getting the latest version from the source control repository</a:t>
            </a:r>
          </a:p>
          <a:p>
            <a:pPr lvl="2">
              <a:defRPr/>
            </a:pPr>
            <a:r>
              <a:rPr lang="en-US" sz="3200" dirty="0" smtClean="0"/>
              <a:t>Linking external resources</a:t>
            </a:r>
          </a:p>
          <a:p>
            <a:pPr lvl="2">
              <a:defRPr/>
            </a:pPr>
            <a:r>
              <a:rPr lang="en-US" sz="3200" dirty="0" smtClean="0"/>
              <a:t>Executing unit tests</a:t>
            </a:r>
          </a:p>
          <a:p>
            <a:pPr lvl="2">
              <a:defRPr/>
            </a:pPr>
            <a:r>
              <a:rPr lang="en-US" sz="3200" dirty="0" smtClean="0"/>
              <a:t>Creating installation packages</a:t>
            </a:r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Software Builds</a:t>
            </a:r>
          </a:p>
        </p:txBody>
      </p:sp>
    </p:spTree>
    <p:extLst>
      <p:ext uri="{BB962C8B-B14F-4D97-AF65-F5344CB8AC3E}">
        <p14:creationId xmlns:p14="http://schemas.microsoft.com/office/powerpoint/2010/main" val="33852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.csproj</a:t>
            </a:r>
            <a:r>
              <a:rPr lang="en-US" noProof="1" smtClean="0"/>
              <a:t> file is </a:t>
            </a:r>
            <a:r>
              <a:rPr lang="en-US" dirty="0" smtClean="0"/>
              <a:t>actually a MS Build file</a:t>
            </a:r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Sample MS Build File</a:t>
            </a:r>
            <a:endParaRPr lang="en-US" noProof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303212" y="2002572"/>
            <a:ext cx="11692023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&lt;Project xmlns="http://schemas.microsoft.com/developer/msbuild/2003"&gt;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&lt;PropertyGroup&gt;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&lt;AssemblyName&gt;MSBuildSample&lt;/AssemblyName&gt;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&lt;OutputPath&gt;Bin\&lt;/OutputPath&gt;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&lt;/PropertyGroup&gt;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&lt;ItemGroup&gt;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&lt;Compile Include="helloworld.cs"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&lt;/ItemGroup&gt;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&lt;Target Name="Build"&gt;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&lt;MakeDir Directories="$(OutputPath)" Condition="!Exists('$(OutputPath)')"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&lt;Csc Sources="@(Compile)" OutputAssembly="$(OutputPath)$(AssemblyName).exe"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&lt;/Target&gt;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3476955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ristancase.com/dac/v40/features/images/documentation_gener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28" y="914400"/>
            <a:ext cx="3809008" cy="3028950"/>
          </a:xfrm>
          <a:prstGeom prst="roundRect">
            <a:avLst>
              <a:gd name="adj" fmla="val 3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668287"/>
            <a:ext cx="10969943" cy="820600"/>
          </a:xfrm>
        </p:spPr>
        <p:txBody>
          <a:bodyPr/>
          <a:lstStyle/>
          <a:p>
            <a:r>
              <a:rPr lang="en-US" dirty="0" smtClean="0"/>
              <a:t>Documentation Generators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529366"/>
            <a:ext cx="10969943" cy="719034"/>
          </a:xfrm>
        </p:spPr>
        <p:txBody>
          <a:bodyPr/>
          <a:lstStyle/>
          <a:p>
            <a:r>
              <a:rPr lang="en-US" dirty="0" smtClean="0"/>
              <a:t>Sandcastle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best source code documentation is the code itself</a:t>
            </a:r>
          </a:p>
          <a:p>
            <a:r>
              <a:rPr lang="en-US" sz="3600" dirty="0" smtClean="0"/>
              <a:t>Special types of comments are used in many platforms</a:t>
            </a:r>
          </a:p>
          <a:p>
            <a:pPr lvl="1"/>
            <a:r>
              <a:rPr lang="en-US" sz="3600" dirty="0" smtClean="0"/>
              <a:t>Used to document the code classes, methods, parameters, return types, exceptions, etc.</a:t>
            </a:r>
          </a:p>
          <a:p>
            <a:pPr lvl="1"/>
            <a:r>
              <a:rPr lang="en-US" sz="3600" dirty="0" smtClean="0"/>
              <a:t>XML documentation in .NET </a:t>
            </a:r>
          </a:p>
          <a:p>
            <a:pPr lvl="2"/>
            <a:r>
              <a:rPr lang="en-US" sz="3400" dirty="0" smtClean="0"/>
              <a:t>Sandcastle Help File Builder</a:t>
            </a:r>
          </a:p>
          <a:p>
            <a:pPr lvl="1"/>
            <a:r>
              <a:rPr lang="en-US" sz="3600" dirty="0" smtClean="0"/>
              <a:t>Doxygen-style documentation for C#, C, C++, PHP, </a:t>
            </a:r>
            <a:br>
              <a:rPr lang="en-US" sz="3600" dirty="0" smtClean="0"/>
            </a:br>
            <a:r>
              <a:rPr lang="en-US" sz="3600" dirty="0" smtClean="0"/>
              <a:t>Python, Java, etc.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Frameworks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3674097"/>
            <a:ext cx="10969943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2486" y="5145880"/>
            <a:ext cx="6703854" cy="1365365"/>
          </a:xfrm>
        </p:spPr>
        <p:txBody>
          <a:bodyPr/>
          <a:lstStyle/>
          <a:p>
            <a:r>
              <a:rPr lang="en-US" dirty="0" smtClean="0"/>
              <a:t>SourceForge,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42" y="685800"/>
            <a:ext cx="4266089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64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noProof="1" smtClean="0"/>
              <a:t>SourceForge – </a:t>
            </a:r>
            <a:r>
              <a:rPr lang="en-US" sz="3600" noProof="1" smtClean="0">
                <a:hlinkClick r:id="rId2"/>
              </a:rPr>
              <a:t>http://www.sourceforge.net</a:t>
            </a:r>
            <a:endParaRPr lang="en-US" sz="3600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CodePlex – </a:t>
            </a:r>
            <a:r>
              <a:rPr lang="en-US" noProof="1" smtClean="0">
                <a:hlinkClick r:id="rId3"/>
              </a:rPr>
              <a:t>http://www.codeplex.com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Project Locker – </a:t>
            </a:r>
            <a:r>
              <a:rPr lang="en-US" noProof="1" smtClean="0">
                <a:hlinkClick r:id="rId2"/>
              </a:rPr>
              <a:t>http://www.projectlocker.com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(SVN), TRAC, CI system, wiki, etc.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Private projects (not open source)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Free and paid editions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GitHub – </a:t>
            </a:r>
            <a:r>
              <a:rPr lang="en-US" sz="3200" noProof="1" smtClean="0">
                <a:hlinkClick r:id="rId3"/>
              </a:rPr>
              <a:t>https://github.com/</a:t>
            </a:r>
            <a:r>
              <a:rPr lang="en-US" sz="3200" noProof="1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Web-based hosting service for software development projects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Uses the Git revision control system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7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– Screenshot</a:t>
            </a:r>
            <a:endParaRPr lang="en-US" dirty="0"/>
          </a:p>
        </p:txBody>
      </p:sp>
      <p:pic>
        <p:nvPicPr>
          <p:cNvPr id="1026" name="Picture 2" descr="http://www.sdtimes.com/blog/image.axd?picture=2009%2F5%2F02-24visualstudi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6" y="1066800"/>
            <a:ext cx="11421265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47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noProof="1" smtClean="0"/>
              <a:t>Bitbucket – </a:t>
            </a:r>
            <a:r>
              <a:rPr lang="en-US" sz="3200" noProof="1" smtClean="0">
                <a:hlinkClick r:id="rId2"/>
              </a:rPr>
              <a:t>http://bitbucket.org</a:t>
            </a:r>
            <a:endParaRPr lang="en-US" sz="3200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Others: </a:t>
            </a:r>
          </a:p>
          <a:p>
            <a:pPr lvl="1">
              <a:lnSpc>
                <a:spcPct val="100000"/>
              </a:lnSpc>
            </a:pPr>
            <a:r>
              <a:rPr lang="en-US" sz="3000" noProof="1" smtClean="0"/>
              <a:t>Assembla</a:t>
            </a:r>
          </a:p>
          <a:p>
            <a:pPr lvl="1">
              <a:lnSpc>
                <a:spcPct val="100000"/>
              </a:lnSpc>
            </a:pPr>
            <a:r>
              <a:rPr lang="en-US" sz="3000" noProof="1" smtClean="0"/>
              <a:t>Unfuddle</a:t>
            </a:r>
          </a:p>
          <a:p>
            <a:pPr lvl="1">
              <a:lnSpc>
                <a:spcPct val="100000"/>
              </a:lnSpc>
            </a:pPr>
            <a:r>
              <a:rPr lang="en-US" sz="3000" noProof="1" smtClean="0"/>
              <a:t>XP-Dev</a:t>
            </a:r>
          </a:p>
          <a:p>
            <a:pPr lvl="1">
              <a:lnSpc>
                <a:spcPct val="100000"/>
              </a:lnSpc>
            </a:pPr>
            <a:r>
              <a:rPr lang="en-US" sz="3000" noProof="1" smtClean="0"/>
              <a:t>Beanstalk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665801"/>
            <a:ext cx="10969943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5268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dotfiles.github.io/images/forkto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49" y="1066800"/>
            <a:ext cx="7777327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76800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18449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Integrated Development Environments (IDEs)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Source Control </a:t>
            </a:r>
            <a:r>
              <a:rPr lang="en-US" sz="3200" dirty="0" smtClean="0"/>
              <a:t>Systems and Project Hosting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Logging Tools</a:t>
            </a: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Code </a:t>
            </a:r>
            <a:r>
              <a:rPr lang="en-US" sz="3200" dirty="0"/>
              <a:t>Analysis </a:t>
            </a:r>
            <a:r>
              <a:rPr lang="en-US" sz="3200" dirty="0" smtClean="0"/>
              <a:t>Tools and Profilers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Code </a:t>
            </a:r>
            <a:r>
              <a:rPr lang="en-US" sz="3200" dirty="0" smtClean="0"/>
              <a:t>Obfuscators and </a:t>
            </a:r>
            <a:r>
              <a:rPr lang="en-US" sz="3200" dirty="0" err="1" smtClean="0"/>
              <a:t>Decompilers</a:t>
            </a: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Automated Build Tools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Documentation </a:t>
            </a:r>
            <a:r>
              <a:rPr lang="en-US" sz="3200" dirty="0" smtClean="0"/>
              <a:t>Generators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2057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76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0661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93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2532201"/>
            <a:ext cx="10969943" cy="820600"/>
          </a:xfrm>
        </p:spPr>
        <p:txBody>
          <a:bodyPr/>
          <a:lstStyle/>
          <a:p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33932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384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5" y="4381500"/>
            <a:ext cx="3809008" cy="179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ttp://www.christiano.ch/wordpress/wp-content/uploads/2010/04/Logo_Visual_Studio_20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" t="-13554" r="-4843" b="-13255"/>
          <a:stretch/>
        </p:blipFill>
        <p:spPr bwMode="auto">
          <a:xfrm>
            <a:off x="5880020" y="4359729"/>
            <a:ext cx="5394643" cy="1812471"/>
          </a:xfrm>
          <a:prstGeom prst="rect">
            <a:avLst/>
          </a:prstGeom>
          <a:solidFill>
            <a:srgbClr val="FFFFFF"/>
          </a:solidFill>
          <a:effectLst>
            <a:softEdge rad="127000"/>
          </a:effectLst>
        </p:spPr>
      </p:pic>
      <p:pic>
        <p:nvPicPr>
          <p:cNvPr id="2050" name="Picture 2" descr="http://blogs.msdn.com/blogfiles/expressate/WindowsLiveWriter/LapresentacindeltrackdeVisualStudio2008d_1236D/DPE%20Mexico%20launch%20-%20Visual%20Studio%202008_SP%20Final%20II_3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2607" y="457199"/>
            <a:ext cx="3119759" cy="179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3" y="769970"/>
            <a:ext cx="3410014" cy="237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20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056200"/>
            <a:ext cx="10969943" cy="820600"/>
          </a:xfrm>
        </p:spPr>
        <p:txBody>
          <a:bodyPr/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064920"/>
            <a:ext cx="10969943" cy="1365365"/>
          </a:xfrm>
        </p:spPr>
        <p:txBody>
          <a:bodyPr/>
          <a:lstStyle/>
          <a:p>
            <a:r>
              <a:rPr lang="en-US" dirty="0" smtClean="0"/>
              <a:t>Subversion (SVN), Team Foundation Server (TFS), CVS, Git, Mercurial, Perforce, …</a:t>
            </a:r>
            <a:endParaRPr lang="en-US" dirty="0"/>
          </a:p>
        </p:txBody>
      </p:sp>
      <p:pic>
        <p:nvPicPr>
          <p:cNvPr id="84994" name="Picture 2" descr="http://unixbeard.net/~richardc/talks/dea//mind_contro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5" y="990600"/>
            <a:ext cx="3233582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0" name="Picture 8" descr="http://www.discountasp.net/images/logo-visualstudio-tfs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13" t="-11988" r="-5713" b="-14286"/>
          <a:stretch/>
        </p:blipFill>
        <p:spPr bwMode="auto">
          <a:xfrm>
            <a:off x="4106473" y="1600201"/>
            <a:ext cx="2263640" cy="93815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84" name="Picture 12" descr="http://zeldor.biz/wp-content/uploads/2010/06/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956" y="2667000"/>
            <a:ext cx="253933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harlie the CVS Turtl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14" y="2888796"/>
            <a:ext cx="1847106" cy="7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ramblingengineer.com/wp-content/uploads/2009/08/subversion_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6" y="1249136"/>
            <a:ext cx="2573652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Source control systems </a:t>
            </a:r>
            <a:r>
              <a:rPr lang="en-US" dirty="0" smtClean="0"/>
              <a:t>(version control systems, source control repositories)</a:t>
            </a:r>
          </a:p>
          <a:p>
            <a:pPr lvl="1"/>
            <a:r>
              <a:rPr lang="en-US" dirty="0" smtClean="0"/>
              <a:t>Hold the source code and project assets during the development process</a:t>
            </a:r>
          </a:p>
          <a:p>
            <a:pPr lvl="1"/>
            <a:r>
              <a:rPr lang="en-US" dirty="0" smtClean="0"/>
              <a:t>Allow simultaneous changes in the source code and conflict resolution</a:t>
            </a:r>
          </a:p>
          <a:p>
            <a:pPr lvl="1"/>
            <a:r>
              <a:rPr lang="en-US" dirty="0" smtClean="0"/>
              <a:t>Keep version history of the project assets</a:t>
            </a:r>
          </a:p>
          <a:p>
            <a:r>
              <a:rPr lang="en-US" dirty="0" smtClean="0"/>
              <a:t>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versioning models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Lock-Modify-Unlock and Copy-Modify-Merge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Source Control System?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277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2324</Words>
  <Application>Microsoft Office PowerPoint</Application>
  <PresentationFormat>Custom</PresentationFormat>
  <Paragraphs>457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Wingdings</vt:lpstr>
      <vt:lpstr>Wingdings 2</vt:lpstr>
      <vt:lpstr>SoftUni 16x9</vt:lpstr>
      <vt:lpstr>Development Tools</vt:lpstr>
      <vt:lpstr>Table of Contents</vt:lpstr>
      <vt:lpstr>Table of Contents (2)</vt:lpstr>
      <vt:lpstr>Integrated Development Environments (IDEs)</vt:lpstr>
      <vt:lpstr>Visual Studio</vt:lpstr>
      <vt:lpstr>Visual Studio – Screenshot</vt:lpstr>
      <vt:lpstr>Visual Studio</vt:lpstr>
      <vt:lpstr>Source Control Systems</vt:lpstr>
      <vt:lpstr>What is Source Control System?</vt:lpstr>
      <vt:lpstr>Lock-Modify-Unlock Model</vt:lpstr>
      <vt:lpstr>Copy-Modify-Merge Model</vt:lpstr>
      <vt:lpstr>Subversion (SVN)</vt:lpstr>
      <vt:lpstr>Subversion (SVN) (2)</vt:lpstr>
      <vt:lpstr>TortoiseSVN</vt:lpstr>
      <vt:lpstr>Subversion</vt:lpstr>
      <vt:lpstr>Team Foundation Server</vt:lpstr>
      <vt:lpstr>Other Source Control Systems</vt:lpstr>
      <vt:lpstr>Code Generation Tools</vt:lpstr>
      <vt:lpstr>Code Generators – Concepts</vt:lpstr>
      <vt:lpstr>Microsoft T4 Template Engine</vt:lpstr>
      <vt:lpstr>T4 Template Engine – Architecture</vt:lpstr>
      <vt:lpstr>Visual Studio T4 Example</vt:lpstr>
      <vt:lpstr>Visual Studio T4 Example (2)</vt:lpstr>
      <vt:lpstr>Visual Studio T4 Template Engine</vt:lpstr>
      <vt:lpstr>Logging Tools</vt:lpstr>
      <vt:lpstr>Logging</vt:lpstr>
      <vt:lpstr>Log4Net</vt:lpstr>
      <vt:lpstr>Log4Net Architecture</vt:lpstr>
      <vt:lpstr>Hello Log4Net – Example</vt:lpstr>
      <vt:lpstr>Log4Net</vt:lpstr>
      <vt:lpstr>Bug Tracking / Issue Tracking Systems</vt:lpstr>
      <vt:lpstr>Bug Tracking Systems</vt:lpstr>
      <vt:lpstr>Code Analysis Tools</vt:lpstr>
      <vt:lpstr>Code Analysis Tools</vt:lpstr>
      <vt:lpstr>StyleCop</vt:lpstr>
      <vt:lpstr>Code Decompilation Tools</vt:lpstr>
      <vt:lpstr>Code Decompilation</vt:lpstr>
      <vt:lpstr>Code Decomplation Tools</vt:lpstr>
      <vt:lpstr>ILSpy</vt:lpstr>
      <vt:lpstr>Code Obfuscators</vt:lpstr>
      <vt:lpstr>Code Obfuscation</vt:lpstr>
      <vt:lpstr>Code Obfuscation Techniques</vt:lpstr>
      <vt:lpstr>Simple Obfuscation – Example</vt:lpstr>
      <vt:lpstr>Obfuscation Tools</vt:lpstr>
      <vt:lpstr>EazFuscator.NET</vt:lpstr>
      <vt:lpstr>Code Profilers</vt:lpstr>
      <vt:lpstr>Profilers</vt:lpstr>
      <vt:lpstr>Refactoring Tools</vt:lpstr>
      <vt:lpstr>Refactoring</vt:lpstr>
      <vt:lpstr>Refactoring in Visual Studio</vt:lpstr>
      <vt:lpstr>Refactoring in Visual Studio with / without ReSharper</vt:lpstr>
      <vt:lpstr>Automated Build Tools</vt:lpstr>
      <vt:lpstr>Software Builds</vt:lpstr>
      <vt:lpstr>Sample MS Build File</vt:lpstr>
      <vt:lpstr>Documentation Generators</vt:lpstr>
      <vt:lpstr>Documentation Frameworks and Tools</vt:lpstr>
      <vt:lpstr>Project Hosting and Team Collaboration Sites</vt:lpstr>
      <vt:lpstr>Project Hosting Sites</vt:lpstr>
      <vt:lpstr>Project Hosting Sites (2)</vt:lpstr>
      <vt:lpstr>Project Hosting Sites (3)</vt:lpstr>
      <vt:lpstr>GitHub</vt:lpstr>
      <vt:lpstr>Development Tools</vt:lpstr>
      <vt:lpstr>Summary</vt:lpstr>
      <vt:lpstr>Development Tools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Refactoring</dc:title>
  <dc:subject>C# Basics Course</dc:subject>
  <dc:creator/>
  <cp:keywords>debug, debugging,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2015-07-30T08:59:39Z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